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1" r:id="rId1"/>
  </p:sldMasterIdLst>
  <p:notesMasterIdLst>
    <p:notesMasterId r:id="rId14"/>
  </p:notesMasterIdLst>
  <p:sldIdLst>
    <p:sldId id="256" r:id="rId2"/>
    <p:sldId id="283" r:id="rId3"/>
    <p:sldId id="257" r:id="rId4"/>
    <p:sldId id="258" r:id="rId5"/>
    <p:sldId id="259" r:id="rId6"/>
    <p:sldId id="261" r:id="rId7"/>
    <p:sldId id="262" r:id="rId8"/>
    <p:sldId id="270" r:id="rId9"/>
    <p:sldId id="284" r:id="rId10"/>
    <p:sldId id="285" r:id="rId11"/>
    <p:sldId id="266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F0F0F0"/>
    <a:srgbClr val="747474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2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9A468-8469-48B8-B1E2-09A633D49716}" type="datetimeFigureOut">
              <a:rPr lang="ru-RU" smtClean="0"/>
              <a:t>11.07.2021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5F0AB-8230-4C8B-A33D-DF0266394F1D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73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5F0AB-8230-4C8B-A33D-DF0266394F1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5F0AB-8230-4C8B-A33D-DF0266394F1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38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5ACA-AA5D-4332-801B-33D101B05ED5}" type="datetime1">
              <a:rPr lang="ru-RU" smtClean="0"/>
              <a:t>11.07.2021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6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830F-AA83-4DB5-BA49-CAF53EC8FB2F}" type="datetime1">
              <a:rPr lang="ru-RU" smtClean="0"/>
              <a:t>11.07.2021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5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229D-D198-48FF-914F-C38108BD542F}" type="datetime1">
              <a:rPr lang="ru-RU" smtClean="0"/>
              <a:t>11.07.2021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25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1650-EE52-40DD-BA45-8EBC5EF81E15}" type="datetime1">
              <a:rPr lang="ru-RU" smtClean="0"/>
              <a:t>11.07.2021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2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DCFA-CC73-4897-BFA9-E2CBA6EA3570}" type="datetime1">
              <a:rPr lang="ru-RU" smtClean="0"/>
              <a:t>11.07.2021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87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B3B-348E-46E0-B4C5-A34994C32166}" type="datetime1">
              <a:rPr lang="ru-RU" smtClean="0"/>
              <a:t>11.07.2021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86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CE5A-B322-46A8-B6F3-56BD8CE74F6E}" type="datetime1">
              <a:rPr lang="ru-RU" smtClean="0"/>
              <a:t>11.07.2021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39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957A-A77D-4D6D-8AB0-9879BE594AEB}" type="datetime1">
              <a:rPr lang="ru-RU" smtClean="0"/>
              <a:t>11.07.2021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88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FCE-BA97-4656-9F0E-39DCB0204D4C}" type="datetime1">
              <a:rPr lang="ru-RU" smtClean="0"/>
              <a:t>11.07.2021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48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DCD2-6476-44FE-9DF0-99469185E94E}" type="datetime1">
              <a:rPr lang="ru-RU" smtClean="0"/>
              <a:t>11.07.2021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57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1FB4-E645-4532-A5FD-EDC1E77FEBF8}" type="datetime1">
              <a:rPr lang="ru-RU" smtClean="0"/>
              <a:t>11.07.2021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6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44AC6-8FB8-4C6F-9AA7-E25FEDED762D}" type="datetime1">
              <a:rPr lang="ru-RU" smtClean="0"/>
              <a:t>11.07.2021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6B133-7781-4EBA-99D2-43F3F3959CCD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97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clusters.altervista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6823" y="338554"/>
            <a:ext cx="7972394" cy="2486891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flux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antihelium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nuclei from a globular cluster of antimatter in the Galaxy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8270" y="2825445"/>
            <a:ext cx="9040968" cy="280759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Khlopov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Kirichenko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Kravtsova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Mayorov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1278270" y="6437585"/>
            <a:ext cx="6471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XXIV Bled Workshop "What comes beyond the Standard models?"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439" y="0"/>
            <a:ext cx="7886700" cy="77628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Interstellar medium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0" y="1278581"/>
            <a:ext cx="9079560" cy="4845950"/>
          </a:xfrm>
        </p:spPr>
      </p:pic>
      <p:sp>
        <p:nvSpPr>
          <p:cNvPr id="8" name="TextBox 7"/>
          <p:cNvSpPr txBox="1"/>
          <p:nvPr/>
        </p:nvSpPr>
        <p:spPr>
          <a:xfrm>
            <a:off x="757439" y="847694"/>
            <a:ext cx="74826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concentration of interstellar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hydrogen)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677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8788"/>
            <a:ext cx="7886700" cy="814926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830419"/>
            <a:ext cx="9144000" cy="546734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work, we considered the typical globular cluster M4 as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prototype of a source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antinuclei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cosmic rays.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calculated the energy density of high energy antiparticles ejected by antimatter GC. It is required to clarify the obtained result.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Thus further work is aimed at modeling the motion of particles in the magnetic field of the Galaxy, in order to estimate the cut off that a particle penetrating into a galactic disk should have.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our program will help to obtain predictions of the expected flux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antinuclei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the signature of antimatter stars in our Galaxy.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92801" y="6115205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4800">
                <a:solidFill>
                  <a:schemeClr val="tx1">
                    <a:alpha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ru-RU" sz="4800" dirty="0">
              <a:solidFill>
                <a:schemeClr val="tx1">
                  <a:alpha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0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896" y="2914914"/>
            <a:ext cx="5485394" cy="34561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9"/>
          <a:stretch/>
        </p:blipFill>
        <p:spPr>
          <a:xfrm>
            <a:off x="167424" y="2654793"/>
            <a:ext cx="2148529" cy="3596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073" y="-12879"/>
            <a:ext cx="7886700" cy="62174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antimatter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07262"/>
            <a:ext cx="8257773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antimatter in the galaxy is formed as a result of the collision of the high-energy nuclear component of cosmic rays with interstellar gas. Studying the processes of birth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antinuclei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accelerators made it possible to determine the cross section of these processes.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Figure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shows the calculated spectrum for secondary antiparticles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67027" y="5932457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44477"/>
            <a:ext cx="7841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nl-N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Ilias Cholis</a:t>
            </a:r>
            <a:r>
              <a:rPr lang="nl-N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Tim Linden,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 Hooper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Anti-Deuterons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Anti-Helium Nuclei from Annihilating Dark Matter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570" y="0"/>
            <a:ext cx="7886700" cy="66278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40" y="1143046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present, the AMS-02 experiment to study the characteristics of cosmic rays has been launched at the International Space Station.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registrationof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antihelium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indicate the existence of an additional source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antimatter.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propose a method for calculating the flux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antihelium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nuclei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GC.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this, the trajectory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antinuclei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simulated in the magnetic fields of the Galaxy and in interstellar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matter.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obtained will be used to interpret the results of experimental searches for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antinuclei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cosmic rays and to study the mechanism of the origin of the baryon asymmetry of the Universe.</a:t>
            </a: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1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224" y="0"/>
            <a:ext cx="7886700" cy="87932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ntroduction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32442"/>
            <a:ext cx="8989455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nature of antimatter in the universe: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Primordial antimatter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Secondary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antimatter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nucleosynthesis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cosmic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rays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Antimatter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exotic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084462" y="6176963"/>
            <a:ext cx="2739176" cy="408384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tx1">
                    <a:lumMod val="95000"/>
                    <a:lumOff val="5000"/>
                    <a:alpha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800" b="1" dirty="0">
              <a:solidFill>
                <a:schemeClr val="tx1">
                  <a:lumMod val="95000"/>
                  <a:lumOff val="5000"/>
                  <a:alpha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3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182" y="489591"/>
            <a:ext cx="8950817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Primordial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antimatter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baryonic asymmetry of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Universe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observed predominance of matter over antimatter in the visible part of the Universe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D. Sakharov and V.A.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Kuzmin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formulated the necessary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baryosynthesis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Asymmetry between particles and antiparticles as a violation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charge C- and combined CP-symmetry.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Violation of the law of conservation of baryon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charge.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Violation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thermodynamic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equilibrium.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9154" y="6296339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4800" b="1">
                <a:solidFill>
                  <a:schemeClr val="tx1">
                    <a:alpha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4800" b="1" dirty="0">
              <a:solidFill>
                <a:schemeClr val="tx1">
                  <a:alpha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19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209" y="0"/>
            <a:ext cx="8079581" cy="855271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Primordial antimatter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031" y="1341762"/>
            <a:ext cx="9040969" cy="328175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Universe, not only regions with an excess of matter can be formed, but also regions with an excess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antimatter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formed too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inhomogeneous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baryosynthesis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Globular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clusters of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antistars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form during the formation of the Galaxy and remain in its halo by now.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Cosmic ray fluxes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antinuclei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the profound signature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antimatter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provide the probe of their existence.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4390" y="6279078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4800" b="1">
                <a:solidFill>
                  <a:schemeClr val="tx1">
                    <a:alpha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4800" b="1" dirty="0">
              <a:solidFill>
                <a:schemeClr val="tx1">
                  <a:alpha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496" y="166817"/>
            <a:ext cx="8079581" cy="662042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lobular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clusters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924607"/>
            <a:ext cx="4658925" cy="28246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globular star cluster is a group of stars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a cluster of a spherical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shape, rotated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the center of the galaxy.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612496" y="6236428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4800" b="1">
                <a:solidFill>
                  <a:schemeClr val="tx1">
                    <a:alpha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4800" b="1" dirty="0">
              <a:solidFill>
                <a:schemeClr val="tx1">
                  <a:alpha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6586" r="31549" b="7456"/>
          <a:stretch/>
        </p:blipFill>
        <p:spPr>
          <a:xfrm>
            <a:off x="136980" y="924607"/>
            <a:ext cx="4435020" cy="43661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396992"/>
            <a:ext cx="4803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our galaxy with detected globular clusters distributed around the center, the position of the Sun is indicated by a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0420800"/>
                  </p:ext>
                </p:extLst>
              </p:nvPr>
            </p:nvGraphicFramePr>
            <p:xfrm>
              <a:off x="4803820" y="2528842"/>
              <a:ext cx="4159876" cy="27811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7715"/>
                    <a:gridCol w="2102161"/>
                  </a:tblGrid>
                  <a:tr h="365480">
                    <a:tc>
                      <a:txBody>
                        <a:bodyPr/>
                        <a:lstStyle/>
                        <a:p>
                          <a:r>
                            <a:rPr lang="en-US" sz="2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stars</a:t>
                          </a:r>
                          <a:endParaRPr lang="ru-RU" sz="2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ru-RU" sz="2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ru-RU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−10</m:t>
                                    </m:r>
                                  </m:e>
                                  <m:sup>
                                    <m:r>
                                      <a:rPr lang="ru-RU" sz="2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939806">
                    <a:tc>
                      <a:txBody>
                        <a:bodyPr/>
                        <a:lstStyle/>
                        <a:p>
                          <a:r>
                            <a:rPr lang="en-US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Mass</a:t>
                          </a:r>
                          <a:r>
                            <a:rPr lang="ru-RU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 Solar mass</a:t>
                          </a:r>
                          <a:r>
                            <a:rPr lang="ru-RU" sz="2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2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ru-RU" sz="22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ru-RU" sz="22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ru-RU" sz="2200" i="1" dirty="0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200" b="0" i="1" dirty="0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ru-RU" sz="2200" b="0" i="1" dirty="0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52643">
                    <a:tc>
                      <a:txBody>
                        <a:bodyPr/>
                        <a:lstStyle/>
                        <a:p>
                          <a:r>
                            <a:rPr lang="en-US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Age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10−15</a:t>
                          </a:r>
                          <a:r>
                            <a:rPr lang="ru-RU" sz="2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20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Myr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52643">
                    <a:tc>
                      <a:txBody>
                        <a:bodyPr/>
                        <a:lstStyle/>
                        <a:p>
                          <a:r>
                            <a:rPr lang="ru-RU" sz="22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Characteristic</a:t>
                          </a:r>
                          <a:r>
                            <a:rPr lang="ru-RU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22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diameters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20−60</a:t>
                          </a:r>
                          <a:r>
                            <a:rPr lang="en-US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pc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0420800"/>
                  </p:ext>
                </p:extLst>
              </p:nvPr>
            </p:nvGraphicFramePr>
            <p:xfrm>
              <a:off x="4803820" y="2528842"/>
              <a:ext cx="4159876" cy="27811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7715"/>
                    <a:gridCol w="2102161"/>
                  </a:tblGrid>
                  <a:tr h="426720">
                    <a:tc>
                      <a:txBody>
                        <a:bodyPr/>
                        <a:lstStyle/>
                        <a:p>
                          <a:r>
                            <a:rPr lang="en-US" sz="2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stars</a:t>
                          </a:r>
                          <a:endParaRPr lang="ru-RU" sz="2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98551" t="-8571" r="-580" b="-582857"/>
                          </a:stretch>
                        </a:blipFill>
                      </a:tcPr>
                    </a:tc>
                  </a:tr>
                  <a:tr h="939806">
                    <a:tc>
                      <a:txBody>
                        <a:bodyPr/>
                        <a:lstStyle/>
                        <a:p>
                          <a:r>
                            <a:rPr lang="en-US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Mass</a:t>
                          </a:r>
                          <a:r>
                            <a:rPr lang="ru-RU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 Solar mass</a:t>
                          </a:r>
                          <a:r>
                            <a:rPr lang="ru-RU" sz="2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98551" t="-49032" r="-580" b="-163226"/>
                          </a:stretch>
                        </a:blipFill>
                      </a:tcPr>
                    </a:tc>
                  </a:tr>
                  <a:tr h="652643">
                    <a:tc>
                      <a:txBody>
                        <a:bodyPr/>
                        <a:lstStyle/>
                        <a:p>
                          <a:r>
                            <a:rPr lang="en-US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Age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r>
                            <a:rPr lang="ru-RU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−15</a:t>
                          </a:r>
                          <a:r>
                            <a:rPr lang="ru-RU" sz="2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20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Myr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r>
                            <a:rPr lang="ru-RU" sz="22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Characteristic</a:t>
                          </a:r>
                          <a:r>
                            <a:rPr lang="ru-RU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22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diameters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20−60</a:t>
                          </a:r>
                          <a:r>
                            <a:rPr lang="en-US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pc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358496" y="6418991"/>
            <a:ext cx="7059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catalog of galactic globular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clusters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://gclusters.altervista.org/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3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106" y="102534"/>
            <a:ext cx="6725187" cy="926318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Formulation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43" y="1262432"/>
            <a:ext cx="9144000" cy="39538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work considers a typical globular cluster, presumably consisting of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antistars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use as prototype the M4 cluster [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injection mechanisms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stationary flow of matter from the surface of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antistars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Flare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antistars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AntiSupernova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Explosions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Douglas C.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Heggie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Monte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Carlo simulations of star clusters – V.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globular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cluster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M4  (2008).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15527" y="6327351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4800" b="1">
                <a:solidFill>
                  <a:schemeClr val="tx1">
                    <a:alpha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4800" b="1" dirty="0">
              <a:solidFill>
                <a:schemeClr val="tx1">
                  <a:alpha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1239871"/>
                  </p:ext>
                </p:extLst>
              </p:nvPr>
            </p:nvGraphicFramePr>
            <p:xfrm>
              <a:off x="759852" y="2105339"/>
              <a:ext cx="6864441" cy="1015149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1983394"/>
                    <a:gridCol w="2778375"/>
                    <a:gridCol w="2102672"/>
                  </a:tblGrid>
                  <a:tr h="4833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age</a:t>
                          </a:r>
                          <a:endParaRPr lang="ru-RU" sz="2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distance from the Sun </a:t>
                          </a:r>
                          <a:endParaRPr lang="ru-RU" sz="2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stars </a:t>
                          </a:r>
                          <a:endParaRPr lang="ru-RU" sz="2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531834">
                    <a:tc>
                      <a:txBody>
                        <a:bodyPr/>
                        <a:lstStyle/>
                        <a:p>
                          <a:r>
                            <a:rPr lang="en-US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 billion years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1.72 </a:t>
                          </a:r>
                          <a:r>
                            <a:rPr lang="en-US" sz="22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kpc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 ∙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200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ru-RU" sz="220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1239871"/>
                  </p:ext>
                </p:extLst>
              </p:nvPr>
            </p:nvGraphicFramePr>
            <p:xfrm>
              <a:off x="759852" y="2105339"/>
              <a:ext cx="6864441" cy="1015149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1983394"/>
                    <a:gridCol w="2778375"/>
                    <a:gridCol w="2102672"/>
                  </a:tblGrid>
                  <a:tr h="4833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age</a:t>
                          </a:r>
                          <a:endParaRPr lang="ru-RU" sz="2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distance from the Sun </a:t>
                          </a:r>
                          <a:endParaRPr lang="ru-RU" sz="2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2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stars </a:t>
                          </a:r>
                          <a:endParaRPr lang="ru-RU" sz="22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531834">
                    <a:tc>
                      <a:txBody>
                        <a:bodyPr/>
                        <a:lstStyle/>
                        <a:p>
                          <a:r>
                            <a:rPr lang="en-US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 billion years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1.72 </a:t>
                          </a:r>
                          <a:r>
                            <a:rPr lang="en-US" sz="22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kpc</a:t>
                          </a:r>
                          <a:endParaRPr lang="ru-RU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6957" t="-98851" r="-1159" b="-919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412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96438" y="6314246"/>
            <a:ext cx="2057400" cy="365125"/>
          </a:xfrm>
        </p:spPr>
        <p:txBody>
          <a:bodyPr/>
          <a:lstStyle/>
          <a:p>
            <a:fld id="{52C6B133-7781-4EBA-99D2-43F3F3959CCD}" type="slidenum">
              <a:rPr lang="ru-RU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4387" y="212079"/>
            <a:ext cx="8257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agnetic field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Galaxy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404" y="6356351"/>
            <a:ext cx="781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Nixon,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O.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Hands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origin of the structure of large–scale magnetic fields in disc galaxies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(2018)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Opher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Alouani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strong, highly-tilted interstellar magnetic field near the Solar System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5" t="39591" r="7196" b="21389"/>
          <a:stretch/>
        </p:blipFill>
        <p:spPr>
          <a:xfrm>
            <a:off x="324387" y="1389763"/>
            <a:ext cx="7912880" cy="2874185"/>
          </a:xfrm>
        </p:spPr>
      </p:pic>
      <p:sp>
        <p:nvSpPr>
          <p:cNvPr id="7" name="TextBox 6"/>
          <p:cNvSpPr txBox="1"/>
          <p:nvPr/>
        </p:nvSpPr>
        <p:spPr>
          <a:xfrm>
            <a:off x="4296785" y="5049657"/>
            <a:ext cx="45839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R0 = 5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kpc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z0 = 0.5pc are scale lengths, and parameter B1 is free in this article and is determined by calibration, for example, by a magnetic field near the solar system according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[7].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315" y="218940"/>
            <a:ext cx="7886700" cy="1201292"/>
          </a:xfrm>
        </p:spPr>
        <p:txBody>
          <a:bodyPr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Magnetic field of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Galaxy(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133-7781-4EBA-99D2-43F3F3959CCD}" type="slidenum">
              <a:rPr lang="ru-RU" sz="4800" smtClean="0"/>
              <a:t>9</a:t>
            </a:fld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648496" y="1906073"/>
            <a:ext cx="2614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54465"/>
            <a:ext cx="8989453" cy="4178431"/>
          </a:xfrm>
        </p:spPr>
      </p:pic>
      <p:sp>
        <p:nvSpPr>
          <p:cNvPr id="10" name="TextBox 9"/>
          <p:cNvSpPr txBox="1"/>
          <p:nvPr/>
        </p:nvSpPr>
        <p:spPr>
          <a:xfrm>
            <a:off x="3477296" y="5473521"/>
            <a:ext cx="35545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off energy ~ 100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GeV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13229</TotalTime>
  <Words>715</Words>
  <Application>Microsoft Office PowerPoint</Application>
  <PresentationFormat>Affichage à l'écran (4:3)</PresentationFormat>
  <Paragraphs>78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Тема Office</vt:lpstr>
      <vt:lpstr>The flux of antihelium nuclei from a globular cluster of antimatter in the Galaxy</vt:lpstr>
      <vt:lpstr>Présentation PowerPoint</vt:lpstr>
      <vt:lpstr> Introduction</vt:lpstr>
      <vt:lpstr>Présentation PowerPoint</vt:lpstr>
      <vt:lpstr>Primordial antimatter(2)</vt:lpstr>
      <vt:lpstr>Globular clusters</vt:lpstr>
      <vt:lpstr>Formulation of the problem</vt:lpstr>
      <vt:lpstr>Présentation PowerPoint</vt:lpstr>
      <vt:lpstr>Magnetic field of the Galaxy(2) </vt:lpstr>
      <vt:lpstr>Interstellar medium</vt:lpstr>
      <vt:lpstr>Conclusion</vt:lpstr>
      <vt:lpstr>Secondary antimatter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Вклад антигелия в поток галактических космических лучей от шаровых скоплений антизвезд</dc:title>
  <dc:creator>а</dc:creator>
  <cp:lastModifiedBy>mkhlopov</cp:lastModifiedBy>
  <cp:revision>231</cp:revision>
  <dcterms:created xsi:type="dcterms:W3CDTF">2019-12-26T07:29:39Z</dcterms:created>
  <dcterms:modified xsi:type="dcterms:W3CDTF">2021-07-11T15:48:32Z</dcterms:modified>
</cp:coreProperties>
</file>